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0" r:id="rId2"/>
    <p:sldId id="308" r:id="rId3"/>
    <p:sldId id="328" r:id="rId4"/>
    <p:sldId id="338" r:id="rId5"/>
    <p:sldId id="372" r:id="rId6"/>
    <p:sldId id="373" r:id="rId7"/>
    <p:sldId id="376" r:id="rId8"/>
    <p:sldId id="377" r:id="rId9"/>
    <p:sldId id="334" r:id="rId10"/>
    <p:sldId id="369" r:id="rId11"/>
    <p:sldId id="340" r:id="rId12"/>
    <p:sldId id="379" r:id="rId13"/>
    <p:sldId id="27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6600FF"/>
    <a:srgbClr val="00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DF9FCD8-1CF3-4694-9F49-C542C0E0C404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C72BAD7-BFD2-4E58-8EDD-0C76A7814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04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72BAD7-BFD2-4E58-8EDD-0C76A78143D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18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72BAD7-BFD2-4E58-8EDD-0C76A78143D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29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807E8-6F6E-498F-9175-E60065EE0813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04372-4701-420F-9E98-75F8A8890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219D4-B464-45BD-8064-C3B846133C45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EF5-636B-4032-BA07-D8C105DF8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4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B12C9-F574-4257-8EE2-7604D27E2E50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3C55F-C13B-4567-9E60-AA32CB831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34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2B71F86-167C-414B-8F25-5DA82A996A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B673E7F-3B0F-423E-90DA-BD5424C03C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0D572E73-2174-4811-B6AD-1F35E923B0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1341E-68D5-46F5-9BDF-64FCBC4951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91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E1B64-0F81-4E32-9505-077712468DD2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F443-1708-488C-A52E-7EB11EA1D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0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EB40F-6005-40D4-9B25-2DD7C39E2C3D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19EFD-FAF9-4571-B044-50C4BEFBB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17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73759-D035-49BE-BB32-B8FF05AE789A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A75CC-7B7C-474F-BA44-979618307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11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95BF7-0F59-4C84-9CCF-D0A2C70D2002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74B45-88A6-4757-9EB1-7E97841BF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4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DAA74-5EBC-4A5D-88B4-49F0A95B06DE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49168-8149-4451-8838-51125BA39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5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54AD2-59D8-4CFC-9466-60713682D287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51036-E554-49E5-AF69-80073D0B7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3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7B1BB-8779-4854-9907-801CCAB75112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76A05-48ED-40C1-A668-04638AB26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6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670F0-895A-4AF4-8414-CF21D9EE705B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DE55A-E92B-4FCB-AA39-E8CD74B38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64DDBE-8100-45A3-8A68-0F357BA1F5CF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A3536B-B25F-4935-8513-0FA03D789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4.wmf"/><Relationship Id="rId9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-6350" y="0"/>
            <a:ext cx="9156700" cy="838200"/>
            <a:chOff x="0" y="8"/>
            <a:chExt cx="5768" cy="839"/>
          </a:xfrm>
        </p:grpSpPr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0" y="8"/>
              <a:ext cx="5760" cy="83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endParaRPr lang="vi-VN" sz="1000" b="1">
                <a:solidFill>
                  <a:schemeClr val="bg1"/>
                </a:solidFill>
                <a:latin typeface="Tahoma" pitchFamily="34" charset="0"/>
              </a:endParaRPr>
            </a:p>
            <a:p>
              <a:pPr algn="ctr" eaLnBrk="1" hangingPunct="1">
                <a:spcBef>
                  <a:spcPct val="1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PHÒNG GIÁO DỤC VÀ ĐÀO TẠO HUYỆN CHÂU ĐỨC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TRƯỜNG THCS QUANG TRUNG 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vi-VN" sz="6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8" y="32"/>
              <a:ext cx="5760" cy="64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lvl="1" algn="ctr" eaLnBrk="1" hangingPunct="1">
                <a:spcBef>
                  <a:spcPct val="10000"/>
                </a:spcBef>
              </a:pPr>
              <a:r>
                <a:rPr lang="en-US" sz="3600" b="1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rPr>
                <a:t>TOÁN 6: CHÂN TRỜI SÁNG TẠO</a:t>
              </a:r>
              <a:endPara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40" y="803"/>
              <a:ext cx="5672" cy="0"/>
            </a:xfrm>
            <a:prstGeom prst="line">
              <a:avLst/>
            </a:prstGeom>
            <a:noFill/>
            <a:ln w="57150" cmpd="thickThin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1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Oval 4"/>
          <p:cNvSpPr>
            <a:spLocks noChangeArrowheads="1"/>
          </p:cNvSpPr>
          <p:nvPr/>
        </p:nvSpPr>
        <p:spPr bwMode="auto">
          <a:xfrm rot="527914">
            <a:off x="1839913" y="3833813"/>
            <a:ext cx="5175250" cy="2541587"/>
          </a:xfrm>
          <a:prstGeom prst="ellipse">
            <a:avLst/>
          </a:prstGeom>
          <a:solidFill>
            <a:srgbClr val="0066FF"/>
          </a:soli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51119">
            <a:off x="4476750" y="1236663"/>
            <a:ext cx="3013075" cy="4264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220890">
            <a:off x="1819275" y="1228725"/>
            <a:ext cx="2838450" cy="39687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>
            <a:extLst>
              <a:ext uri="{FF2B5EF4-FFF2-40B4-BE49-F238E27FC236}">
                <a16:creationId xmlns:a16="http://schemas.microsoft.com/office/drawing/2014/main" xmlns="" id="{15325D00-4F48-44B0-B77C-248FB0ABC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57200"/>
            <a:ext cx="7772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u="sng" dirty="0" err="1">
                <a:solidFill>
                  <a:srgbClr val="FF0000"/>
                </a:solidFill>
                <a:latin typeface="Arial" panose="020B0604020202020204" pitchFamily="34" charset="0"/>
              </a:rPr>
              <a:t>Củng</a:t>
            </a:r>
            <a:r>
              <a:rPr lang="en-US" altLang="en-US" sz="2600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u="sng" dirty="0" err="1">
                <a:solidFill>
                  <a:srgbClr val="FF0000"/>
                </a:solidFill>
                <a:latin typeface="Arial" panose="020B0604020202020204" pitchFamily="34" charset="0"/>
              </a:rPr>
              <a:t>cố</a:t>
            </a:r>
            <a:r>
              <a:rPr lang="en-US" altLang="en-US" sz="2600" u="sng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en-US" altLang="en-US" sz="26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accent2"/>
                </a:solidFill>
                <a:latin typeface="Arial" panose="020B0604020202020204" pitchFamily="34" charset="0"/>
              </a:rPr>
              <a:t>Hãy</a:t>
            </a:r>
            <a:r>
              <a:rPr lang="en-US" altLang="en-US" sz="2600" dirty="0">
                <a:solidFill>
                  <a:schemeClr val="accent2"/>
                </a:solidFill>
                <a:latin typeface="Arial" panose="020B0604020202020204" pitchFamily="34" charset="0"/>
              </a:rPr>
              <a:t> so </a:t>
            </a:r>
            <a:r>
              <a:rPr lang="en-US" altLang="en-US" sz="2600" dirty="0" err="1">
                <a:solidFill>
                  <a:schemeClr val="accent2"/>
                </a:solidFill>
                <a:latin typeface="Arial" panose="020B0604020202020204" pitchFamily="34" charset="0"/>
              </a:rPr>
              <a:t>sánh</a:t>
            </a:r>
            <a:r>
              <a:rPr lang="en-US" altLang="en-US" sz="2600" dirty="0">
                <a:solidFill>
                  <a:schemeClr val="accent2"/>
                </a:solidFill>
                <a:latin typeface="Arial" panose="020B0604020202020204" pitchFamily="34" charset="0"/>
              </a:rPr>
              <a:t> qui </a:t>
            </a:r>
            <a:r>
              <a:rPr lang="en-US" altLang="en-US" sz="2600" dirty="0" err="1">
                <a:solidFill>
                  <a:schemeClr val="accent2"/>
                </a:solidFill>
                <a:latin typeface="Arial" panose="020B0604020202020204" pitchFamily="34" charset="0"/>
              </a:rPr>
              <a:t>tắc</a:t>
            </a:r>
            <a:r>
              <a:rPr lang="en-US" altLang="en-US" sz="26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accent2"/>
                </a:solidFill>
                <a:latin typeface="Arial" panose="020B0604020202020204" pitchFamily="34" charset="0"/>
              </a:rPr>
              <a:t>tìm</a:t>
            </a:r>
            <a:r>
              <a:rPr lang="en-US" altLang="en-US" sz="2600" dirty="0">
                <a:solidFill>
                  <a:schemeClr val="accent2"/>
                </a:solidFill>
                <a:latin typeface="Arial" panose="020B0604020202020204" pitchFamily="34" charset="0"/>
              </a:rPr>
              <a:t> BCNN </a:t>
            </a:r>
            <a:r>
              <a:rPr lang="en-US" altLang="en-US" sz="2600" dirty="0" err="1">
                <a:solidFill>
                  <a:schemeClr val="accent2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2600" dirty="0">
                <a:solidFill>
                  <a:schemeClr val="accent2"/>
                </a:solidFill>
                <a:latin typeface="Arial" panose="020B0604020202020204" pitchFamily="34" charset="0"/>
              </a:rPr>
              <a:t> ƯCLN </a:t>
            </a:r>
            <a:r>
              <a:rPr lang="en-US" altLang="en-US" sz="2600" dirty="0" err="1">
                <a:solidFill>
                  <a:schemeClr val="accent2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600" dirty="0">
                <a:solidFill>
                  <a:schemeClr val="accent2"/>
                </a:solidFill>
                <a:latin typeface="Arial" panose="020B0604020202020204" pitchFamily="34" charset="0"/>
              </a:rPr>
              <a:t> 2 hay </a:t>
            </a:r>
            <a:r>
              <a:rPr lang="en-US" altLang="en-US" sz="2600" dirty="0" err="1">
                <a:solidFill>
                  <a:schemeClr val="accent2"/>
                </a:solidFill>
                <a:latin typeface="Arial" panose="020B0604020202020204" pitchFamily="34" charset="0"/>
              </a:rPr>
              <a:t>nhiều</a:t>
            </a:r>
            <a:r>
              <a:rPr lang="en-US" altLang="en-US" sz="26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accent2"/>
                </a:solidFill>
                <a:latin typeface="Arial" panose="020B0604020202020204" pitchFamily="34" charset="0"/>
              </a:rPr>
              <a:t>số</a:t>
            </a:r>
            <a:r>
              <a:rPr lang="en-US" altLang="en-US" sz="26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accent2"/>
                </a:solidFill>
                <a:latin typeface="Arial" panose="020B0604020202020204" pitchFamily="34" charset="0"/>
              </a:rPr>
              <a:t>lớn</a:t>
            </a:r>
            <a:r>
              <a:rPr lang="en-US" altLang="en-US" sz="26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accent2"/>
                </a:solidFill>
                <a:latin typeface="Arial" panose="020B0604020202020204" pitchFamily="34" charset="0"/>
              </a:rPr>
              <a:t>hơn</a:t>
            </a:r>
            <a:r>
              <a:rPr lang="en-US" altLang="en-US" sz="2600" dirty="0">
                <a:solidFill>
                  <a:schemeClr val="accent2"/>
                </a:solidFill>
                <a:latin typeface="Arial" panose="020B0604020202020204" pitchFamily="34" charset="0"/>
              </a:rPr>
              <a:t> 1.</a:t>
            </a:r>
          </a:p>
        </p:txBody>
      </p:sp>
      <p:sp>
        <p:nvSpPr>
          <p:cNvPr id="83971" name="AutoShape 3">
            <a:extLst>
              <a:ext uri="{FF2B5EF4-FFF2-40B4-BE49-F238E27FC236}">
                <a16:creationId xmlns:a16="http://schemas.microsoft.com/office/drawing/2014/main" xmlns="" id="{9A9A739D-8CEA-4088-AB5A-D6A7597A6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371600"/>
            <a:ext cx="1676400" cy="596900"/>
          </a:xfrm>
          <a:prstGeom prst="downArrowCallout">
            <a:avLst>
              <a:gd name="adj1" fmla="val 64548"/>
              <a:gd name="adj2" fmla="val 64548"/>
              <a:gd name="adj3" fmla="val 16667"/>
              <a:gd name="adj4" fmla="val 6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FFFF00"/>
                </a:solidFill>
                <a:latin typeface="+mn-lt"/>
              </a:rPr>
              <a:t>Tìm</a:t>
            </a:r>
            <a:r>
              <a:rPr lang="en-US" sz="2000" dirty="0">
                <a:solidFill>
                  <a:srgbClr val="FFFF00"/>
                </a:solidFill>
                <a:latin typeface="+mn-lt"/>
              </a:rPr>
              <a:t> ƯCLN</a:t>
            </a:r>
          </a:p>
        </p:txBody>
      </p:sp>
      <p:sp>
        <p:nvSpPr>
          <p:cNvPr id="83972" name="AutoShape 4">
            <a:extLst>
              <a:ext uri="{FF2B5EF4-FFF2-40B4-BE49-F238E27FC236}">
                <a16:creationId xmlns:a16="http://schemas.microsoft.com/office/drawing/2014/main" xmlns="" id="{8CE5A174-E639-4CCE-A33F-1E0595D7F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417638"/>
            <a:ext cx="1752600" cy="596900"/>
          </a:xfrm>
          <a:prstGeom prst="downArrowCallout">
            <a:avLst>
              <a:gd name="adj1" fmla="val 67482"/>
              <a:gd name="adj2" fmla="val 67482"/>
              <a:gd name="adj3" fmla="val 16667"/>
              <a:gd name="adj4" fmla="val 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 err="1">
                <a:solidFill>
                  <a:schemeClr val="bg1"/>
                </a:solidFill>
                <a:latin typeface="+mn-lt"/>
              </a:rPr>
              <a:t>Tìm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BCNN</a:t>
            </a:r>
          </a:p>
        </p:txBody>
      </p:sp>
      <p:sp>
        <p:nvSpPr>
          <p:cNvPr id="83973" name="AutoShape 5">
            <a:extLst>
              <a:ext uri="{FF2B5EF4-FFF2-40B4-BE49-F238E27FC236}">
                <a16:creationId xmlns:a16="http://schemas.microsoft.com/office/drawing/2014/main" xmlns="" id="{2A2D713E-AF8E-48B0-B6C7-52228A03E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905500"/>
            <a:ext cx="1938338" cy="406400"/>
          </a:xfrm>
          <a:prstGeom prst="rightArrowCallout">
            <a:avLst>
              <a:gd name="adj1" fmla="val 25000"/>
              <a:gd name="adj2" fmla="val 25000"/>
              <a:gd name="adj3" fmla="val 79492"/>
              <a:gd name="adj4" fmla="val 66667"/>
            </a:avLst>
          </a:prstGeom>
          <a:solidFill>
            <a:schemeClr val="bg1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Kết quả:</a:t>
            </a:r>
          </a:p>
        </p:txBody>
      </p:sp>
      <p:sp>
        <p:nvSpPr>
          <p:cNvPr id="83974" name="AutoShape 6">
            <a:extLst>
              <a:ext uri="{FF2B5EF4-FFF2-40B4-BE49-F238E27FC236}">
                <a16:creationId xmlns:a16="http://schemas.microsoft.com/office/drawing/2014/main" xmlns="" id="{2CB6E0C8-E75D-4BF5-9536-67D7BD20A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" y="2895600"/>
            <a:ext cx="1938338" cy="406400"/>
          </a:xfrm>
          <a:prstGeom prst="rightArrowCallout">
            <a:avLst>
              <a:gd name="adj1" fmla="val 25000"/>
              <a:gd name="adj2" fmla="val 25000"/>
              <a:gd name="adj3" fmla="val 79492"/>
              <a:gd name="adj4" fmla="val 66667"/>
            </a:avLst>
          </a:prstGeom>
          <a:solidFill>
            <a:schemeClr val="bg1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Bước 2:</a:t>
            </a:r>
          </a:p>
        </p:txBody>
      </p:sp>
      <p:sp>
        <p:nvSpPr>
          <p:cNvPr id="83975" name="AutoShape 7">
            <a:extLst>
              <a:ext uri="{FF2B5EF4-FFF2-40B4-BE49-F238E27FC236}">
                <a16:creationId xmlns:a16="http://schemas.microsoft.com/office/drawing/2014/main" xmlns="" id="{5E8CD57E-CEB4-4552-8B14-A85485E93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4425950"/>
            <a:ext cx="1938337" cy="406400"/>
          </a:xfrm>
          <a:prstGeom prst="rightArrowCallout">
            <a:avLst>
              <a:gd name="adj1" fmla="val 25000"/>
              <a:gd name="adj2" fmla="val 25000"/>
              <a:gd name="adj3" fmla="val 79492"/>
              <a:gd name="adj4" fmla="val 66667"/>
            </a:avLst>
          </a:prstGeom>
          <a:solidFill>
            <a:schemeClr val="bg1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Bước 3:</a:t>
            </a:r>
          </a:p>
        </p:txBody>
      </p:sp>
      <p:sp>
        <p:nvSpPr>
          <p:cNvPr id="83976" name="AutoShape 8">
            <a:extLst>
              <a:ext uri="{FF2B5EF4-FFF2-40B4-BE49-F238E27FC236}">
                <a16:creationId xmlns:a16="http://schemas.microsoft.com/office/drawing/2014/main" xmlns="" id="{D9F16F15-2E00-4A86-8289-E8D564E96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103438"/>
            <a:ext cx="6096000" cy="688975"/>
          </a:xfrm>
          <a:prstGeom prst="downArrowCallout">
            <a:avLst>
              <a:gd name="adj1" fmla="val 234719"/>
              <a:gd name="adj2" fmla="val 234719"/>
              <a:gd name="adj3" fmla="val 16667"/>
              <a:gd name="adj4" fmla="val 66667"/>
            </a:avLst>
          </a:prstGeom>
          <a:solidFill>
            <a:srgbClr val="C3E4E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0000FF"/>
                </a:solidFill>
                <a:latin typeface="+mn-lt"/>
              </a:rPr>
              <a:t>Phân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n-lt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n-lt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n-lt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n-lt"/>
              </a:rPr>
              <a:t>ra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n-lt"/>
              </a:rPr>
              <a:t>thừa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n-lt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n-lt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n-lt"/>
              </a:rPr>
              <a:t>tố</a:t>
            </a:r>
            <a:endParaRPr lang="en-US" sz="2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3977" name="Rectangle 9">
            <a:extLst>
              <a:ext uri="{FF2B5EF4-FFF2-40B4-BE49-F238E27FC236}">
                <a16:creationId xmlns:a16="http://schemas.microsoft.com/office/drawing/2014/main" xmlns="" id="{692DFFC2-9EBF-4CEF-81E9-E150865DA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819400"/>
            <a:ext cx="6096000" cy="466725"/>
          </a:xfrm>
          <a:prstGeom prst="rect">
            <a:avLst/>
          </a:prstGeom>
          <a:solidFill>
            <a:srgbClr val="C3E4E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0000FF"/>
                </a:solidFill>
                <a:latin typeface="+mn-lt"/>
              </a:rPr>
              <a:t>Chọn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n-lt"/>
              </a:rPr>
              <a:t>ra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n-lt"/>
              </a:rPr>
              <a:t>thừa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n-lt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n-lt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n-lt"/>
              </a:rPr>
              <a:t>tố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:</a:t>
            </a:r>
          </a:p>
        </p:txBody>
      </p:sp>
      <p:sp>
        <p:nvSpPr>
          <p:cNvPr id="83978" name="AutoShape 10">
            <a:extLst>
              <a:ext uri="{FF2B5EF4-FFF2-40B4-BE49-F238E27FC236}">
                <a16:creationId xmlns:a16="http://schemas.microsoft.com/office/drawing/2014/main" xmlns="" id="{6BBB51CF-B7E1-4000-9FA3-755B94811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1763" y="3429000"/>
            <a:ext cx="1978025" cy="466725"/>
          </a:xfrm>
          <a:prstGeom prst="flowChartPrepar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chung</a:t>
            </a:r>
          </a:p>
        </p:txBody>
      </p:sp>
      <p:sp>
        <p:nvSpPr>
          <p:cNvPr id="83979" name="AutoShape 11">
            <a:extLst>
              <a:ext uri="{FF2B5EF4-FFF2-40B4-BE49-F238E27FC236}">
                <a16:creationId xmlns:a16="http://schemas.microsoft.com/office/drawing/2014/main" xmlns="" id="{857DA796-F94A-45E5-A717-81E1A4794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388" y="3446463"/>
            <a:ext cx="3579812" cy="400050"/>
          </a:xfrm>
          <a:prstGeom prst="flowChartPreparati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 err="1">
                <a:solidFill>
                  <a:schemeClr val="bg1"/>
                </a:solidFill>
                <a:latin typeface="+mn-lt"/>
              </a:rPr>
              <a:t>chung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riêng</a:t>
            </a:r>
            <a:endParaRPr lang="en-US" sz="2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3980" name="Rectangle 12">
            <a:extLst>
              <a:ext uri="{FF2B5EF4-FFF2-40B4-BE49-F238E27FC236}">
                <a16:creationId xmlns:a16="http://schemas.microsoft.com/office/drawing/2014/main" xmlns="" id="{61AF0029-4E8D-45D7-995E-2DFDC967F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197350"/>
            <a:ext cx="6400800" cy="708025"/>
          </a:xfrm>
          <a:prstGeom prst="rect">
            <a:avLst/>
          </a:prstGeom>
          <a:solidFill>
            <a:srgbClr val="C3E4E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0000FF"/>
                </a:solidFill>
                <a:latin typeface="+mn-lt"/>
              </a:rPr>
              <a:t>Lập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+mn-lt"/>
              </a:rPr>
              <a:t>tích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+mn-lt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+mn-lt"/>
              </a:rPr>
              <a:t>thừa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+mn-lt"/>
              </a:rPr>
              <a:t>số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+mn-lt"/>
              </a:rPr>
              <a:t>đã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+mn-lt"/>
              </a:rPr>
              <a:t>chọn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+mn-lt"/>
              </a:rPr>
              <a:t>mỗi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+mn-lt"/>
              </a:rPr>
              <a:t>thừa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+mn-lt"/>
              </a:rPr>
              <a:t>số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+mn-lt"/>
              </a:rPr>
              <a:t>lấy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+mn-lt"/>
              </a:rPr>
              <a:t>với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+mn-lt"/>
              </a:rPr>
              <a:t>số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+mn-lt"/>
              </a:rPr>
              <a:t>mũ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: </a:t>
            </a:r>
          </a:p>
        </p:txBody>
      </p:sp>
      <p:sp>
        <p:nvSpPr>
          <p:cNvPr id="83981" name="AutoShape 13">
            <a:extLst>
              <a:ext uri="{FF2B5EF4-FFF2-40B4-BE49-F238E27FC236}">
                <a16:creationId xmlns:a16="http://schemas.microsoft.com/office/drawing/2014/main" xmlns="" id="{2B3BDC6B-CD20-4989-B9AD-CA3593EAE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563" y="5153025"/>
            <a:ext cx="2790825" cy="466725"/>
          </a:xfrm>
          <a:prstGeom prst="flowChartPrepar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nhỏ nhất    </a:t>
            </a:r>
          </a:p>
        </p:txBody>
      </p:sp>
      <p:sp>
        <p:nvSpPr>
          <p:cNvPr id="83982" name="AutoShape 14">
            <a:extLst>
              <a:ext uri="{FF2B5EF4-FFF2-40B4-BE49-F238E27FC236}">
                <a16:creationId xmlns:a16="http://schemas.microsoft.com/office/drawing/2014/main" xmlns="" id="{7045F43F-1524-4BDB-A407-ECDC09C0B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5188" y="5157788"/>
            <a:ext cx="2587625" cy="466725"/>
          </a:xfrm>
          <a:prstGeom prst="flowChartPreparati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</a:rPr>
              <a:t>lớn nhất</a:t>
            </a:r>
          </a:p>
        </p:txBody>
      </p:sp>
      <p:sp>
        <p:nvSpPr>
          <p:cNvPr id="83983" name="AutoShape 15">
            <a:extLst>
              <a:ext uri="{FF2B5EF4-FFF2-40B4-BE49-F238E27FC236}">
                <a16:creationId xmlns:a16="http://schemas.microsoft.com/office/drawing/2014/main" xmlns="" id="{DB65B41B-A504-4D75-8D53-69307956B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93913"/>
            <a:ext cx="1938338" cy="406400"/>
          </a:xfrm>
          <a:prstGeom prst="rightArrowCallout">
            <a:avLst>
              <a:gd name="adj1" fmla="val 25000"/>
              <a:gd name="adj2" fmla="val 25000"/>
              <a:gd name="adj3" fmla="val 79492"/>
              <a:gd name="adj4" fmla="val 66667"/>
            </a:avLst>
          </a:prstGeom>
          <a:solidFill>
            <a:schemeClr val="bg1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Bước 1:</a:t>
            </a:r>
          </a:p>
        </p:txBody>
      </p:sp>
      <p:sp>
        <p:nvSpPr>
          <p:cNvPr id="83984" name="AutoShape 16">
            <a:extLst>
              <a:ext uri="{FF2B5EF4-FFF2-40B4-BE49-F238E27FC236}">
                <a16:creationId xmlns:a16="http://schemas.microsoft.com/office/drawing/2014/main" xmlns="" id="{00CF8121-F007-4678-97C4-557032562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943600"/>
            <a:ext cx="1073150" cy="466725"/>
          </a:xfrm>
          <a:prstGeom prst="flowChart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ƯCLN</a:t>
            </a:r>
          </a:p>
        </p:txBody>
      </p:sp>
      <p:sp>
        <p:nvSpPr>
          <p:cNvPr id="83985" name="AutoShape 17">
            <a:extLst>
              <a:ext uri="{FF2B5EF4-FFF2-40B4-BE49-F238E27FC236}">
                <a16:creationId xmlns:a16="http://schemas.microsoft.com/office/drawing/2014/main" xmlns="" id="{189D9A8F-7580-4FB2-B3C0-11808677C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5934075"/>
            <a:ext cx="1076325" cy="466725"/>
          </a:xfrm>
          <a:prstGeom prst="flowChart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</a:rPr>
              <a:t>BCNN</a:t>
            </a:r>
          </a:p>
        </p:txBody>
      </p:sp>
      <p:sp>
        <p:nvSpPr>
          <p:cNvPr id="19474" name="AutoShape 18">
            <a:extLst>
              <a:ext uri="{FF2B5EF4-FFF2-40B4-BE49-F238E27FC236}">
                <a16:creationId xmlns:a16="http://schemas.microsoft.com/office/drawing/2014/main" xmlns="" id="{67D1DBFF-8C11-474C-B689-A583DD2EB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" y="161925"/>
            <a:ext cx="8797925" cy="6438900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88" name="Line 20">
            <a:extLst>
              <a:ext uri="{FF2B5EF4-FFF2-40B4-BE49-F238E27FC236}">
                <a16:creationId xmlns:a16="http://schemas.microsoft.com/office/drawing/2014/main" xmlns="" id="{A2BD8B71-177C-451D-846D-CB18679829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857625"/>
            <a:ext cx="0" cy="30480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9" name="Line 21">
            <a:extLst>
              <a:ext uri="{FF2B5EF4-FFF2-40B4-BE49-F238E27FC236}">
                <a16:creationId xmlns:a16="http://schemas.microsoft.com/office/drawing/2014/main" xmlns="" id="{3F572CF9-712C-4FD9-A312-89B831BF7B3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3810000"/>
            <a:ext cx="0" cy="3048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90" name="Line 22">
            <a:extLst>
              <a:ext uri="{FF2B5EF4-FFF2-40B4-BE49-F238E27FC236}">
                <a16:creationId xmlns:a16="http://schemas.microsoft.com/office/drawing/2014/main" xmlns="" id="{8009AD53-6538-49AB-BAF8-FF7011466C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8563" y="5610225"/>
            <a:ext cx="0" cy="30480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91" name="Line 23">
            <a:extLst>
              <a:ext uri="{FF2B5EF4-FFF2-40B4-BE49-F238E27FC236}">
                <a16:creationId xmlns:a16="http://schemas.microsoft.com/office/drawing/2014/main" xmlns="" id="{21375B33-EE89-4DB9-A6C6-29ADBA5704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5650" y="5610225"/>
            <a:ext cx="0" cy="3048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9" name="AutoShape 14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234DEEAE-2ACB-496C-844A-470354CA0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019800"/>
            <a:ext cx="5334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mph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1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40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58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mph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3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8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mph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81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99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" presetClass="emph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04" dur="1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500"/>
                                        <p:tgtEl>
                                          <p:spTgt spid="8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8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6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animBg="1"/>
      <p:bldP spid="83972" grpId="0" animBg="1"/>
      <p:bldP spid="83973" grpId="0" animBg="1"/>
      <p:bldP spid="83974" grpId="0" animBg="1"/>
      <p:bldP spid="83975" grpId="0" animBg="1"/>
      <p:bldP spid="83976" grpId="0" animBg="1"/>
      <p:bldP spid="83976" grpId="1" animBg="1"/>
      <p:bldP spid="83977" grpId="0" animBg="1"/>
      <p:bldP spid="83977" grpId="1" animBg="1"/>
      <p:bldP spid="83978" grpId="0" animBg="1"/>
      <p:bldP spid="83979" grpId="0" animBg="1"/>
      <p:bldP spid="83980" grpId="0" animBg="1"/>
      <p:bldP spid="83980" grpId="1" animBg="1"/>
      <p:bldP spid="83981" grpId="0" animBg="1"/>
      <p:bldP spid="83982" grpId="0" animBg="1"/>
      <p:bldP spid="83983" grpId="0" animBg="1"/>
      <p:bldP spid="839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4773" y="84435"/>
            <a:ext cx="487825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LỊCH CAN CHI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8305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2133600"/>
            <a:ext cx="87407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Ngườ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 can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,…)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12 chi (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….)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8425" y="1033463"/>
            <a:ext cx="1044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23825" y="1608138"/>
            <a:ext cx="1044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8425" y="3463730"/>
            <a:ext cx="8740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260600" y="5508625"/>
            <a:ext cx="5461000" cy="138499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0" y="4504613"/>
            <a:ext cx="9067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(60 = BCNN(10,12),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55600" y="914400"/>
            <a:ext cx="84074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 dirty="0">
                <a:solidFill>
                  <a:srgbClr val="FF33CC"/>
                </a:solidFill>
                <a:latin typeface="Times New Roman" pitchFamily="18" charset="0"/>
              </a:rPr>
              <a:t>* </a:t>
            </a:r>
            <a:r>
              <a:rPr lang="en-US" altLang="en-US" sz="2800" u="sng" dirty="0" err="1">
                <a:solidFill>
                  <a:srgbClr val="FF33CC"/>
                </a:solidFill>
                <a:latin typeface="Times New Roman" pitchFamily="18" charset="0"/>
              </a:rPr>
              <a:t>Hướng</a:t>
            </a:r>
            <a:r>
              <a:rPr lang="en-US" altLang="en-US" sz="2800" u="sng" dirty="0">
                <a:solidFill>
                  <a:srgbClr val="FF33CC"/>
                </a:solidFill>
                <a:latin typeface="Times New Roman" pitchFamily="18" charset="0"/>
              </a:rPr>
              <a:t> </a:t>
            </a:r>
            <a:r>
              <a:rPr lang="en-US" altLang="en-US" sz="2800" u="sng" dirty="0" err="1">
                <a:solidFill>
                  <a:srgbClr val="FF33CC"/>
                </a:solidFill>
                <a:latin typeface="Times New Roman" pitchFamily="18" charset="0"/>
              </a:rPr>
              <a:t>dẫn</a:t>
            </a:r>
            <a:r>
              <a:rPr lang="en-US" altLang="en-US" sz="2800" u="sng" dirty="0">
                <a:solidFill>
                  <a:srgbClr val="FF33CC"/>
                </a:solidFill>
                <a:latin typeface="Times New Roman" pitchFamily="18" charset="0"/>
              </a:rPr>
              <a:t> </a:t>
            </a:r>
            <a:r>
              <a:rPr lang="en-US" altLang="en-US" sz="2800" u="sng" dirty="0" err="1">
                <a:solidFill>
                  <a:srgbClr val="FF33CC"/>
                </a:solidFill>
                <a:latin typeface="Times New Roman" pitchFamily="18" charset="0"/>
              </a:rPr>
              <a:t>về</a:t>
            </a:r>
            <a:r>
              <a:rPr lang="en-US" altLang="en-US" sz="2800" u="sng" dirty="0">
                <a:solidFill>
                  <a:srgbClr val="FF33CC"/>
                </a:solidFill>
                <a:latin typeface="Times New Roman" pitchFamily="18" charset="0"/>
              </a:rPr>
              <a:t> </a:t>
            </a:r>
            <a:r>
              <a:rPr lang="en-US" altLang="en-US" sz="2800" u="sng" dirty="0" err="1">
                <a:solidFill>
                  <a:srgbClr val="FF33CC"/>
                </a:solidFill>
                <a:latin typeface="Times New Roman" pitchFamily="18" charset="0"/>
              </a:rPr>
              <a:t>nhà</a:t>
            </a:r>
            <a:r>
              <a:rPr lang="en-US" altLang="en-US" sz="2800" u="sng" dirty="0">
                <a:solidFill>
                  <a:srgbClr val="FF33CC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itchFamily="18" charset="0"/>
              </a:rPr>
              <a:t>Nắm</a:t>
            </a:r>
            <a:r>
              <a:rPr lang="en-US" altLang="en-US" sz="28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itchFamily="18" charset="0"/>
              </a:rPr>
              <a:t>vững</a:t>
            </a:r>
            <a:r>
              <a:rPr lang="en-US" altLang="en-US" sz="28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itchFamily="18" charset="0"/>
              </a:rPr>
              <a:t>khái</a:t>
            </a:r>
            <a:r>
              <a:rPr lang="en-US" altLang="en-US" sz="28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niệm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itchFamily="18" charset="0"/>
              </a:rPr>
              <a:t> BC, </a:t>
            </a:r>
            <a:r>
              <a:rPr lang="en-US" altLang="en-US" sz="2800" dirty="0">
                <a:solidFill>
                  <a:srgbClr val="0033CC"/>
                </a:solidFill>
                <a:latin typeface="Times New Roman" pitchFamily="18" charset="0"/>
              </a:rPr>
              <a:t>BCNN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itchFamily="18" charset="0"/>
              </a:rPr>
              <a:t>của</a:t>
            </a:r>
            <a:r>
              <a:rPr lang="en-US" altLang="en-US" sz="28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itchFamily="18" charset="0"/>
              </a:rPr>
              <a:t>hai</a:t>
            </a:r>
            <a:r>
              <a:rPr lang="en-US" altLang="en-US" sz="2800" dirty="0">
                <a:solidFill>
                  <a:srgbClr val="0033CC"/>
                </a:solidFill>
                <a:latin typeface="Times New Roman" pitchFamily="18" charset="0"/>
              </a:rPr>
              <a:t> hay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itchFamily="18" charset="0"/>
              </a:rPr>
              <a:t>nhiều</a:t>
            </a:r>
            <a:r>
              <a:rPr lang="en-US" altLang="en-US" sz="28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itchFamily="18" charset="0"/>
              </a:rPr>
              <a:t>số</a:t>
            </a:r>
            <a:r>
              <a:rPr lang="en-US" altLang="en-US" sz="2800" dirty="0">
                <a:solidFill>
                  <a:srgbClr val="0033CC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itchFamily="18" charset="0"/>
              </a:rPr>
              <a:t>Các</a:t>
            </a:r>
            <a:r>
              <a:rPr lang="en-US" altLang="en-US" sz="28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itchFamily="18" charset="0"/>
              </a:rPr>
              <a:t>bước</a:t>
            </a:r>
            <a:r>
              <a:rPr lang="en-US" altLang="en-US" sz="28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itchFamily="18" charset="0"/>
              </a:rPr>
              <a:t>tìm</a:t>
            </a:r>
            <a:r>
              <a:rPr lang="en-US" altLang="en-US" sz="2800" dirty="0">
                <a:solidFill>
                  <a:srgbClr val="0033CC"/>
                </a:solidFill>
                <a:latin typeface="Times New Roman" pitchFamily="18" charset="0"/>
              </a:rPr>
              <a:t> BCNN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itchFamily="18" charset="0"/>
              </a:rPr>
              <a:t>.,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các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bước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quy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itchFamily="18" charset="0"/>
              </a:rPr>
              <a:t>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đồng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mẫu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nhiều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phân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số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itchFamily="18" charset="0"/>
              </a:rPr>
              <a:t> .</a:t>
            </a:r>
            <a:endParaRPr lang="en-US" altLang="en-US" sz="2800" dirty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33CC"/>
                </a:solidFill>
                <a:latin typeface="Times New Roman" pitchFamily="18" charset="0"/>
              </a:rPr>
              <a:t>-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Xem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lại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các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bài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tập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đã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sửa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endParaRPr lang="en-US" altLang="en-US" sz="2800" dirty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pic>
        <p:nvPicPr>
          <p:cNvPr id="15363" name="Picture 14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5111750"/>
            <a:ext cx="19050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64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2" name="Picture 12">
            <a:extLst>
              <a:ext uri="{FF2B5EF4-FFF2-40B4-BE49-F238E27FC236}">
                <a16:creationId xmlns:a16="http://schemas.microsoft.com/office/drawing/2014/main" xmlns="" id="{745A44A6-02EA-41DD-AC68-900309730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3" name="Picture 13">
            <a:extLst>
              <a:ext uri="{FF2B5EF4-FFF2-40B4-BE49-F238E27FC236}">
                <a16:creationId xmlns:a16="http://schemas.microsoft.com/office/drawing/2014/main" xmlns="" id="{343EC723-C0C9-4231-89B1-2D1B178F0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4" name="Picture 14">
            <a:extLst>
              <a:ext uri="{FF2B5EF4-FFF2-40B4-BE49-F238E27FC236}">
                <a16:creationId xmlns:a16="http://schemas.microsoft.com/office/drawing/2014/main" xmlns="" id="{3F5F4E10-9B72-42C4-80A8-D3CD5A735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5" name="Picture 15">
            <a:extLst>
              <a:ext uri="{FF2B5EF4-FFF2-40B4-BE49-F238E27FC236}">
                <a16:creationId xmlns:a16="http://schemas.microsoft.com/office/drawing/2014/main" xmlns="" id="{DE4ABE97-0333-476E-9506-836B363A5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6" name="Picture 16">
            <a:extLst>
              <a:ext uri="{FF2B5EF4-FFF2-40B4-BE49-F238E27FC236}">
                <a16:creationId xmlns:a16="http://schemas.microsoft.com/office/drawing/2014/main" xmlns="" id="{50897FFF-9975-4100-BD77-2C8A484DA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7" name="Picture 17">
            <a:extLst>
              <a:ext uri="{FF2B5EF4-FFF2-40B4-BE49-F238E27FC236}">
                <a16:creationId xmlns:a16="http://schemas.microsoft.com/office/drawing/2014/main" xmlns="" id="{FF37D0C6-D309-4A3D-AB1C-4A56A24BE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8" name="Picture 3" descr="Picture1.jpg">
            <a:extLst>
              <a:ext uri="{FF2B5EF4-FFF2-40B4-BE49-F238E27FC236}">
                <a16:creationId xmlns:a16="http://schemas.microsoft.com/office/drawing/2014/main" xmlns="" id="{BBDF47B3-1245-4C7F-B80D-7E6D2371A5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28" name="Group 28">
            <a:extLst>
              <a:ext uri="{FF2B5EF4-FFF2-40B4-BE49-F238E27FC236}">
                <a16:creationId xmlns:a16="http://schemas.microsoft.com/office/drawing/2014/main" xmlns="" id="{329223A2-9CB1-4DA4-9D70-892A5435F55C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371600"/>
            <a:ext cx="7239000" cy="4648200"/>
            <a:chOff x="1584" y="1776"/>
            <a:chExt cx="4176" cy="2304"/>
          </a:xfrm>
        </p:grpSpPr>
        <p:grpSp>
          <p:nvGrpSpPr>
            <p:cNvPr id="25620" name="Group 20">
              <a:extLst>
                <a:ext uri="{FF2B5EF4-FFF2-40B4-BE49-F238E27FC236}">
                  <a16:creationId xmlns:a16="http://schemas.microsoft.com/office/drawing/2014/main" xmlns="" id="{8E78140F-BB44-4230-B5DA-C8471A3674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1776"/>
              <a:ext cx="4176" cy="2304"/>
              <a:chOff x="204" y="0"/>
              <a:chExt cx="2457" cy="2087"/>
            </a:xfrm>
          </p:grpSpPr>
          <p:grpSp>
            <p:nvGrpSpPr>
              <p:cNvPr id="25621" name="Group 21">
                <a:extLst>
                  <a:ext uri="{FF2B5EF4-FFF2-40B4-BE49-F238E27FC236}">
                    <a16:creationId xmlns:a16="http://schemas.microsoft.com/office/drawing/2014/main" xmlns="" id="{173F0567-C00A-41B0-BC41-422DD3D732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7" y="0"/>
                <a:ext cx="2414" cy="2073"/>
                <a:chOff x="1644" y="2382"/>
                <a:chExt cx="2346" cy="1774"/>
              </a:xfrm>
            </p:grpSpPr>
            <p:pic>
              <p:nvPicPr>
                <p:cNvPr id="25622" name="Picture 22">
                  <a:extLst>
                    <a:ext uri="{FF2B5EF4-FFF2-40B4-BE49-F238E27FC236}">
                      <a16:creationId xmlns:a16="http://schemas.microsoft.com/office/drawing/2014/main" xmlns="" id="{45514540-5741-4490-87FC-6F06F10C3156}"/>
                    </a:ext>
                  </a:extLst>
                </p:cNvPr>
                <p:cNvPicPr>
                  <a:picLocks noChangeAspect="1" noChangeArrowheads="1" noCrop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47" y="2476"/>
                  <a:ext cx="2322" cy="16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25623" name="Group 23">
                  <a:extLst>
                    <a:ext uri="{FF2B5EF4-FFF2-40B4-BE49-F238E27FC236}">
                      <a16:creationId xmlns:a16="http://schemas.microsoft.com/office/drawing/2014/main" xmlns="" id="{B792C6A6-6473-4845-B2CD-3B83775870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44" y="2382"/>
                  <a:ext cx="2346" cy="504"/>
                  <a:chOff x="1644" y="2406"/>
                  <a:chExt cx="2346" cy="504"/>
                </a:xfrm>
              </p:grpSpPr>
              <p:sp>
                <p:nvSpPr>
                  <p:cNvPr id="25624" name="AutoShape 24">
                    <a:extLst>
                      <a:ext uri="{FF2B5EF4-FFF2-40B4-BE49-F238E27FC236}">
                        <a16:creationId xmlns:a16="http://schemas.microsoft.com/office/drawing/2014/main" xmlns="" id="{5357D7DA-E617-45DA-94E7-25D0ECAA27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68" y="2475"/>
                    <a:ext cx="2322" cy="435"/>
                  </a:xfrm>
                  <a:prstGeom prst="flowChartTerminator">
                    <a:avLst/>
                  </a:prstGeom>
                  <a:solidFill>
                    <a:srgbClr val="FFFF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1" hangingPunct="1"/>
                    <a:endParaRPr lang="en-US" altLang="en-US" sz="2400" b="1">
                      <a:solidFill>
                        <a:schemeClr val="accent2"/>
                      </a:solidFill>
                      <a:latin typeface=".VnArial" panose="020B7200000000000000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625" name="Freeform 25">
                    <a:extLst>
                      <a:ext uri="{FF2B5EF4-FFF2-40B4-BE49-F238E27FC236}">
                        <a16:creationId xmlns:a16="http://schemas.microsoft.com/office/drawing/2014/main" xmlns="" id="{E402D1E7-2970-4136-97C1-24B1B08B08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44" y="2406"/>
                    <a:ext cx="2340" cy="492"/>
                  </a:xfrm>
                  <a:custGeom>
                    <a:avLst/>
                    <a:gdLst>
                      <a:gd name="T0" fmla="*/ 192 w 2340"/>
                      <a:gd name="T1" fmla="*/ 492 h 492"/>
                      <a:gd name="T2" fmla="*/ 156 w 2340"/>
                      <a:gd name="T3" fmla="*/ 456 h 492"/>
                      <a:gd name="T4" fmla="*/ 84 w 2340"/>
                      <a:gd name="T5" fmla="*/ 432 h 492"/>
                      <a:gd name="T6" fmla="*/ 48 w 2340"/>
                      <a:gd name="T7" fmla="*/ 408 h 492"/>
                      <a:gd name="T8" fmla="*/ 24 w 2340"/>
                      <a:gd name="T9" fmla="*/ 372 h 492"/>
                      <a:gd name="T10" fmla="*/ 0 w 2340"/>
                      <a:gd name="T11" fmla="*/ 300 h 492"/>
                      <a:gd name="T12" fmla="*/ 12 w 2340"/>
                      <a:gd name="T13" fmla="*/ 240 h 492"/>
                      <a:gd name="T14" fmla="*/ 144 w 2340"/>
                      <a:gd name="T15" fmla="*/ 132 h 492"/>
                      <a:gd name="T16" fmla="*/ 936 w 2340"/>
                      <a:gd name="T17" fmla="*/ 72 h 492"/>
                      <a:gd name="T18" fmla="*/ 1248 w 2340"/>
                      <a:gd name="T19" fmla="*/ 84 h 492"/>
                      <a:gd name="T20" fmla="*/ 1944 w 2340"/>
                      <a:gd name="T21" fmla="*/ 96 h 492"/>
                      <a:gd name="T22" fmla="*/ 2292 w 2340"/>
                      <a:gd name="T23" fmla="*/ 168 h 492"/>
                      <a:gd name="T24" fmla="*/ 2316 w 2340"/>
                      <a:gd name="T25" fmla="*/ 204 h 492"/>
                      <a:gd name="T26" fmla="*/ 2340 w 2340"/>
                      <a:gd name="T27" fmla="*/ 276 h 492"/>
                      <a:gd name="T28" fmla="*/ 2316 w 2340"/>
                      <a:gd name="T29" fmla="*/ 372 h 492"/>
                      <a:gd name="T30" fmla="*/ 2208 w 2340"/>
                      <a:gd name="T31" fmla="*/ 432 h 492"/>
                      <a:gd name="T32" fmla="*/ 2160 w 2340"/>
                      <a:gd name="T33" fmla="*/ 492 h 4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340" h="492">
                        <a:moveTo>
                          <a:pt x="192" y="492"/>
                        </a:moveTo>
                        <a:cubicBezTo>
                          <a:pt x="180" y="480"/>
                          <a:pt x="171" y="464"/>
                          <a:pt x="156" y="456"/>
                        </a:cubicBezTo>
                        <a:cubicBezTo>
                          <a:pt x="134" y="444"/>
                          <a:pt x="105" y="446"/>
                          <a:pt x="84" y="432"/>
                        </a:cubicBezTo>
                        <a:cubicBezTo>
                          <a:pt x="72" y="424"/>
                          <a:pt x="60" y="416"/>
                          <a:pt x="48" y="408"/>
                        </a:cubicBezTo>
                        <a:cubicBezTo>
                          <a:pt x="40" y="396"/>
                          <a:pt x="30" y="385"/>
                          <a:pt x="24" y="372"/>
                        </a:cubicBezTo>
                        <a:cubicBezTo>
                          <a:pt x="14" y="349"/>
                          <a:pt x="0" y="300"/>
                          <a:pt x="0" y="300"/>
                        </a:cubicBezTo>
                        <a:cubicBezTo>
                          <a:pt x="4" y="280"/>
                          <a:pt x="7" y="260"/>
                          <a:pt x="12" y="240"/>
                        </a:cubicBezTo>
                        <a:cubicBezTo>
                          <a:pt x="39" y="142"/>
                          <a:pt x="40" y="149"/>
                          <a:pt x="144" y="132"/>
                        </a:cubicBezTo>
                        <a:cubicBezTo>
                          <a:pt x="343" y="0"/>
                          <a:pt x="893" y="73"/>
                          <a:pt x="936" y="72"/>
                        </a:cubicBezTo>
                        <a:cubicBezTo>
                          <a:pt x="1041" y="51"/>
                          <a:pt x="1146" y="81"/>
                          <a:pt x="1248" y="84"/>
                        </a:cubicBezTo>
                        <a:cubicBezTo>
                          <a:pt x="1480" y="92"/>
                          <a:pt x="1712" y="92"/>
                          <a:pt x="1944" y="96"/>
                        </a:cubicBezTo>
                        <a:cubicBezTo>
                          <a:pt x="2062" y="106"/>
                          <a:pt x="2190" y="100"/>
                          <a:pt x="2292" y="168"/>
                        </a:cubicBezTo>
                        <a:cubicBezTo>
                          <a:pt x="2300" y="180"/>
                          <a:pt x="2310" y="191"/>
                          <a:pt x="2316" y="204"/>
                        </a:cubicBezTo>
                        <a:cubicBezTo>
                          <a:pt x="2326" y="227"/>
                          <a:pt x="2340" y="276"/>
                          <a:pt x="2340" y="276"/>
                        </a:cubicBezTo>
                        <a:cubicBezTo>
                          <a:pt x="2339" y="279"/>
                          <a:pt x="2326" y="360"/>
                          <a:pt x="2316" y="372"/>
                        </a:cubicBezTo>
                        <a:cubicBezTo>
                          <a:pt x="2293" y="400"/>
                          <a:pt x="2238" y="412"/>
                          <a:pt x="2208" y="432"/>
                        </a:cubicBezTo>
                        <a:cubicBezTo>
                          <a:pt x="2178" y="477"/>
                          <a:pt x="2194" y="458"/>
                          <a:pt x="2160" y="492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5626" name="Rectangle 26">
                <a:extLst>
                  <a:ext uri="{FF2B5EF4-FFF2-40B4-BE49-F238E27FC236}">
                    <a16:creationId xmlns:a16="http://schemas.microsoft.com/office/drawing/2014/main" xmlns="" id="{F516B8CC-1E6C-423C-8485-003A29E6F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762"/>
                <a:ext cx="2449" cy="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27" name="Text Box 27">
              <a:extLst>
                <a:ext uri="{FF2B5EF4-FFF2-40B4-BE49-F238E27FC236}">
                  <a16:creationId xmlns:a16="http://schemas.microsoft.com/office/drawing/2014/main" xmlns="" id="{783E6FCB-9DD1-49BC-8B93-4A0EE5FC9F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872"/>
              <a:ext cx="4032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Chúc</a:t>
              </a:r>
              <a:r>
                <a:rPr lang="en-US" alt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các</a:t>
              </a:r>
              <a:r>
                <a:rPr lang="en-US" alt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em</a:t>
              </a:r>
              <a:r>
                <a:rPr lang="en-US" alt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học</a:t>
              </a:r>
              <a:r>
                <a:rPr lang="en-US" alt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tốt</a:t>
              </a:r>
              <a:endPara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0"/>
          <p:cNvSpPr txBox="1">
            <a:spLocks noChangeArrowheads="1"/>
          </p:cNvSpPr>
          <p:nvPr/>
        </p:nvSpPr>
        <p:spPr bwMode="auto">
          <a:xfrm>
            <a:off x="228600" y="633413"/>
            <a:ext cx="840898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i="1" u="sng" dirty="0" err="1" smtClean="0">
                <a:solidFill>
                  <a:srgbClr val="FF00FF"/>
                </a:solidFill>
                <a:latin typeface="VNI-Brush" pitchFamily="2" charset="0"/>
              </a:rPr>
              <a:t>Bài</a:t>
            </a:r>
            <a:r>
              <a:rPr lang="en-US" sz="6600" b="1" i="1" u="sng" dirty="0" smtClean="0">
                <a:solidFill>
                  <a:srgbClr val="FF00FF"/>
                </a:solidFill>
                <a:latin typeface="VNI-Brush" pitchFamily="2" charset="0"/>
              </a:rPr>
              <a:t> 13:LUYỆN </a:t>
            </a:r>
            <a:r>
              <a:rPr lang="en-US" sz="6600" b="1" i="1" u="sng" dirty="0">
                <a:solidFill>
                  <a:srgbClr val="FF00FF"/>
                </a:solidFill>
                <a:latin typeface="VNI-Brush" pitchFamily="2" charset="0"/>
              </a:rPr>
              <a:t>TẬP</a:t>
            </a:r>
            <a:endParaRPr lang="en-US" sz="6600" b="1" i="1" dirty="0">
              <a:solidFill>
                <a:srgbClr val="FF00FF"/>
              </a:solidFill>
              <a:latin typeface="VNI-Brush" pitchFamily="2" charset="0"/>
            </a:endParaRPr>
          </a:p>
        </p:txBody>
      </p:sp>
      <p:sp>
        <p:nvSpPr>
          <p:cNvPr id="4099" name="WordArt 12"/>
          <p:cNvSpPr>
            <a:spLocks noChangeArrowheads="1" noChangeShapeType="1" noTextEdit="1"/>
          </p:cNvSpPr>
          <p:nvPr/>
        </p:nvSpPr>
        <p:spPr bwMode="auto">
          <a:xfrm>
            <a:off x="207498" y="1834357"/>
            <a:ext cx="86106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BỘI CHUNG. BỘI CHUNG NHỎ NHẤT</a:t>
            </a:r>
          </a:p>
        </p:txBody>
      </p:sp>
      <p:sp>
        <p:nvSpPr>
          <p:cNvPr id="4100" name="WordArt 13"/>
          <p:cNvSpPr>
            <a:spLocks noChangeArrowheads="1" noChangeShapeType="1" noTextEdit="1"/>
          </p:cNvSpPr>
          <p:nvPr/>
        </p:nvSpPr>
        <p:spPr bwMode="auto">
          <a:xfrm>
            <a:off x="6553200" y="98425"/>
            <a:ext cx="2362200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Số  và Đại số</a:t>
            </a:r>
          </a:p>
        </p:txBody>
      </p:sp>
      <p:pic>
        <p:nvPicPr>
          <p:cNvPr id="410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1371600"/>
            <a:ext cx="7172325" cy="440120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BCNN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1,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FontTx/>
              <a:buChar char="-"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B1: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Char char="-"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Char char="-"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B3: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BCNN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7106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BCNN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TextBox 4"/>
          <p:cNvSpPr txBox="1">
            <a:spLocks noChangeArrowheads="1"/>
          </p:cNvSpPr>
          <p:nvPr/>
        </p:nvSpPr>
        <p:spPr bwMode="auto">
          <a:xfrm>
            <a:off x="2819400" y="14288"/>
            <a:ext cx="41671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576263"/>
            <a:ext cx="7467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BCNN,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BC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eaLnBrk="1" hangingPunct="1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6, 20 , 30;   b) 10, 1 ,12; c) 5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352800" y="1610380"/>
            <a:ext cx="1054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67738" y="5105400"/>
            <a:ext cx="7204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BC(6,20,30) = B(60) = {0; 120; 180; …}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38221" y="205630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38221" y="4343400"/>
            <a:ext cx="60483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BCNN(6,20,30) = 2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.3.5 = 60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123950" y="2667000"/>
            <a:ext cx="19240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  =  2.3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30 =  2.3.5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  <p:bldP spid="2" grpId="0"/>
      <p:bldP spid="18" grpId="0"/>
      <p:bldP spid="21" grpId="0"/>
      <p:bldP spid="22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A83FA8C-2D71-4827-865F-9575E0307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833920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BCNN(10, 1, 12)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BCNN(10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12)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D6BD3D-E396-4E0B-82F0-B59E4F8CC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14083"/>
            <a:ext cx="26019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10 = 2.5</a:t>
            </a:r>
          </a:p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12 = 2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27EC8E7-DAEF-4691-B59F-FC8F1D93C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67000"/>
            <a:ext cx="7543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BCNN(10,1,12) = 2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.3.5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60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BC(10, 1, 12) = B(60) = {0; 60; 120; …}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ADF5A3AC-71FE-4C99-8970-88341951512C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858715" y="3820180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CBCDF49-7E44-49AC-A9FA-79F16BA01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582180"/>
            <a:ext cx="6705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BCNN(5,14)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5.14 = 70</a:t>
            </a:r>
          </a:p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BC(5,14) = B(70) = {0; 70; 140; ..}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5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lvl="0" algn="l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Tìm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0,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rằng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a chia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15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a chia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18.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2133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+mj-cs"/>
              </a:rPr>
              <a:t>  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+mj-cs"/>
              </a:rPr>
              <a:t>     15 = 3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+mj-cs"/>
              </a:rPr>
              <a:t>.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+mj-cs"/>
              </a:rPr>
              <a:t>5</a:t>
            </a:r>
          </a:p>
          <a:p>
            <a:pPr marL="0" indent="0">
              <a:buNone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+mj-cs"/>
              </a:rPr>
              <a:t>        18 = 2.3</a:t>
            </a:r>
            <a:r>
              <a:rPr lang="en-US" sz="28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+mj-cs"/>
              </a:rPr>
              <a:t>2</a:t>
            </a:r>
          </a:p>
          <a:p>
            <a:pPr marL="0" lvl="0" indent="0">
              <a:buNone/>
            </a:pPr>
            <a:r>
              <a:rPr lang="en-US" sz="28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BCNN15,18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)= 2.3</a:t>
            </a:r>
            <a:r>
              <a:rPr lang="en-US" altLang="en-US" sz="2800" baseline="30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.5 = 90</a:t>
            </a:r>
          </a:p>
          <a:p>
            <a:pPr marL="0" lvl="0" indent="0">
              <a:buNone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:  a = 90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09600" y="14478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spcBef>
                <a:spcPct val="20000"/>
              </a:spcBef>
            </a:pPr>
            <a:endParaRPr lang="en-US" sz="3200" dirty="0">
              <a:solidFill>
                <a:prstClr val="black"/>
              </a:solidFill>
              <a:ea typeface="+mn-ea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b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ố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0, a chia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15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a chia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18.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Vậy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 a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 BCNN15,18)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86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A8FABED2-D892-4F0F-B47C-7EDB404EED34}"/>
              </a:ext>
            </a:extLst>
          </p:cNvPr>
          <p:cNvSpPr txBox="1">
            <a:spLocks/>
          </p:cNvSpPr>
          <p:nvPr/>
        </p:nvSpPr>
        <p:spPr>
          <a:xfrm>
            <a:off x="695739" y="2955187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943CE18D-E3E6-411B-8210-C4583769D6A9}"/>
              </a:ext>
            </a:extLst>
          </p:cNvPr>
          <p:cNvSpPr txBox="1">
            <a:spLocks/>
          </p:cNvSpPr>
          <p:nvPr/>
        </p:nvSpPr>
        <p:spPr>
          <a:xfrm>
            <a:off x="556592" y="3835209"/>
            <a:ext cx="6858000" cy="1492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graphicFrame>
        <p:nvGraphicFramePr>
          <p:cNvPr id="17" name="Object 16">
            <a:extLst>
              <a:ext uri="{FF2B5EF4-FFF2-40B4-BE49-F238E27FC236}">
                <a16:creationId xmlns="" xmlns:a16="http://schemas.microsoft.com/office/drawing/2014/main" id="{296DCB7F-FC22-4743-A778-D6864DF183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721613"/>
              </p:ext>
            </p:extLst>
          </p:nvPr>
        </p:nvGraphicFramePr>
        <p:xfrm>
          <a:off x="5429871" y="1454213"/>
          <a:ext cx="13811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Equation" r:id="rId3" imgW="1841400" imgH="838080" progId="Equation.DSMT4">
                  <p:embed/>
                </p:oleObj>
              </mc:Choice>
              <mc:Fallback>
                <p:oleObj name="Equation" r:id="rId3" imgW="184140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9871" y="1454213"/>
                        <a:ext cx="1381125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="" xmlns:a16="http://schemas.microsoft.com/office/drawing/2014/main" id="{9BE98373-EAB6-47DB-B21D-33CB35756E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296940"/>
              </p:ext>
            </p:extLst>
          </p:nvPr>
        </p:nvGraphicFramePr>
        <p:xfrm>
          <a:off x="768212" y="1524000"/>
          <a:ext cx="9810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Equation" r:id="rId5" imgW="1307880" imgH="838080" progId="Equation.DSMT4">
                  <p:embed/>
                </p:oleObj>
              </mc:Choice>
              <mc:Fallback>
                <p:oleObj name="Equation" r:id="rId5" imgW="130788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8212" y="1524000"/>
                        <a:ext cx="981075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48A1066-6268-419C-AE17-1A8BE243EB1D}"/>
              </a:ext>
            </a:extLst>
          </p:cNvPr>
          <p:cNvSpPr txBox="1"/>
          <p:nvPr/>
        </p:nvSpPr>
        <p:spPr>
          <a:xfrm>
            <a:off x="695739" y="407992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BCNN(16,24) = 48 </a:t>
            </a:r>
            <a:endParaRPr lang="en-US" sz="2800" dirty="0"/>
          </a:p>
        </p:txBody>
      </p:sp>
      <p:graphicFrame>
        <p:nvGraphicFramePr>
          <p:cNvPr id="26" name="Object 25">
            <a:extLst>
              <a:ext uri="{FF2B5EF4-FFF2-40B4-BE49-F238E27FC236}">
                <a16:creationId xmlns="" xmlns:a16="http://schemas.microsoft.com/office/drawing/2014/main" id="{9097EA6F-FECF-4B47-BEBB-18D57B4F8E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547635"/>
              </p:ext>
            </p:extLst>
          </p:nvPr>
        </p:nvGraphicFramePr>
        <p:xfrm>
          <a:off x="768212" y="2743200"/>
          <a:ext cx="9810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Equation" r:id="rId7" imgW="1307880" imgH="838080" progId="Equation.DSMT4">
                  <p:embed/>
                </p:oleObj>
              </mc:Choice>
              <mc:Fallback>
                <p:oleObj name="Equation" r:id="rId7" imgW="130788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8212" y="2743200"/>
                        <a:ext cx="981075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="" xmlns:a16="http://schemas.microsoft.com/office/drawing/2014/main" id="{3F19CFE2-2230-4E79-B3C2-5FA046E8D9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234767"/>
              </p:ext>
            </p:extLst>
          </p:nvPr>
        </p:nvGraphicFramePr>
        <p:xfrm>
          <a:off x="2007031" y="4699233"/>
          <a:ext cx="16192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Equation" r:id="rId8" imgW="2158920" imgH="838080" progId="Equation.DSMT4">
                  <p:embed/>
                </p:oleObj>
              </mc:Choice>
              <mc:Fallback>
                <p:oleObj name="Equation" r:id="rId8" imgW="215892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07031" y="4699233"/>
                        <a:ext cx="161925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="" xmlns:a16="http://schemas.microsoft.com/office/drawing/2014/main" id="{9AA93B7A-FCE4-4BAB-A54D-D0392749DB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78893"/>
              </p:ext>
            </p:extLst>
          </p:nvPr>
        </p:nvGraphicFramePr>
        <p:xfrm>
          <a:off x="2007031" y="5779707"/>
          <a:ext cx="168949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Equation" r:id="rId10" imgW="2252546" imgH="847591" progId="Equation.DSMT4">
                  <p:embed/>
                </p:oleObj>
              </mc:Choice>
              <mc:Fallback>
                <p:oleObj name="Equation" r:id="rId10" imgW="2252546" imgH="8475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07031" y="5779707"/>
                        <a:ext cx="1689497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F3343A9F-BB37-487F-A00A-B93CB3DF32A2}"/>
              </a:ext>
            </a:extLst>
          </p:cNvPr>
          <p:cNvSpPr txBox="1">
            <a:spLocks/>
          </p:cNvSpPr>
          <p:nvPr/>
        </p:nvSpPr>
        <p:spPr>
          <a:xfrm>
            <a:off x="556592" y="2490118"/>
            <a:ext cx="6858000" cy="576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D6D888-1988-4F69-9FEE-3E8FFFA58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92" y="290003"/>
            <a:ext cx="6858000" cy="854990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3B51B36-C239-40C3-B7AB-7E79C3163967}"/>
              </a:ext>
            </a:extLst>
          </p:cNvPr>
          <p:cNvSpPr txBox="1"/>
          <p:nvPr/>
        </p:nvSpPr>
        <p:spPr>
          <a:xfrm>
            <a:off x="152400" y="0"/>
            <a:ext cx="8209722" cy="157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: SGK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43</a:t>
            </a:r>
            <a:endParaRPr lang="en-US" sz="2800" b="1" dirty="0" smtClean="0">
              <a:solidFill>
                <a:schemeClr val="accent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800" b="1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bội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  <a:endParaRPr lang="en-US" sz="2800" b="1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FD444BD7-E626-4903-9395-84B9C09C549A}"/>
              </a:ext>
            </a:extLst>
          </p:cNvPr>
          <p:cNvSpPr txBox="1"/>
          <p:nvPr/>
        </p:nvSpPr>
        <p:spPr>
          <a:xfrm>
            <a:off x="695739" y="360021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: 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8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" grpId="0"/>
      <p:bldP spid="2" grpId="0"/>
      <p:bldP spid="37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92C1CB-A64B-4837-A7C0-C7767AF00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1825625"/>
            <a:ext cx="808796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BCNN(20,30,15) = 60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0" indent="0"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5CD0F976-333D-43EE-A591-26F0986DFB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526914"/>
              </p:ext>
            </p:extLst>
          </p:nvPr>
        </p:nvGraphicFramePr>
        <p:xfrm>
          <a:off x="628650" y="681037"/>
          <a:ext cx="13811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3" imgW="1841267" imgH="838200" progId="Equation.DSMT4">
                  <p:embed/>
                </p:oleObj>
              </mc:Choice>
              <mc:Fallback>
                <p:oleObj name="Equation" r:id="rId3" imgW="1841267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0" y="681037"/>
                        <a:ext cx="1381125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90A93ECC-9B1E-4C46-8A6D-4518DF71EF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984662"/>
              </p:ext>
            </p:extLst>
          </p:nvPr>
        </p:nvGraphicFramePr>
        <p:xfrm>
          <a:off x="1543050" y="3005138"/>
          <a:ext cx="167521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5" imgW="2233426" imgH="847591" progId="Equation.DSMT4">
                  <p:embed/>
                </p:oleObj>
              </mc:Choice>
              <mc:Fallback>
                <p:oleObj name="Equation" r:id="rId5" imgW="2233426" imgH="8475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3050" y="3005138"/>
                        <a:ext cx="167521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="" xmlns:a16="http://schemas.microsoft.com/office/drawing/2014/main" id="{DA163C94-4BEA-412B-90F7-A334582E54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189724"/>
              </p:ext>
            </p:extLst>
          </p:nvPr>
        </p:nvGraphicFramePr>
        <p:xfrm>
          <a:off x="1500188" y="4001295"/>
          <a:ext cx="166806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7" imgW="2224046" imgH="847591" progId="Equation.DSMT4">
                  <p:embed/>
                </p:oleObj>
              </mc:Choice>
              <mc:Fallback>
                <p:oleObj name="Equation" r:id="rId7" imgW="2224046" imgH="8475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00188" y="4001295"/>
                        <a:ext cx="1668065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="" xmlns:a16="http://schemas.microsoft.com/office/drawing/2014/main" id="{E2AE6329-C133-4D04-8BB7-64B8F047BB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097457"/>
              </p:ext>
            </p:extLst>
          </p:nvPr>
        </p:nvGraphicFramePr>
        <p:xfrm>
          <a:off x="1500188" y="5155408"/>
          <a:ext cx="162520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9" imgW="2166686" imgH="847591" progId="Equation.DSMT4">
                  <p:embed/>
                </p:oleObj>
              </mc:Choice>
              <mc:Fallback>
                <p:oleObj name="Equation" r:id="rId9" imgW="2166686" imgH="8475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00188" y="5155408"/>
                        <a:ext cx="1625203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869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2322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TẬP:  BỘI CHUNG. BỘI CHUNG NHỎ NHẤT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800" y="990600"/>
            <a:ext cx="8940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(SGK/43):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sen.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300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bông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30588" y="2753380"/>
            <a:ext cx="1090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5099" y="3272940"/>
            <a:ext cx="87915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3, 5 , 7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300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6700" y="4473983"/>
            <a:ext cx="5295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BCNN(3, 5, 7) = 3.5.7 = 105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66700" y="5089060"/>
            <a:ext cx="9105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ra: BC(3, 5, 7) = B(105) = {0; 105; 210; 315; …}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11238" y="5859216"/>
            <a:ext cx="4838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210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3786</TotalTime>
  <Words>687</Words>
  <Application>Microsoft Office PowerPoint</Application>
  <PresentationFormat>On-screen Show (4:3)</PresentationFormat>
  <Paragraphs>87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Bài 2:Tìm số tự nhiên a nhỏ nhất khác 0, biết rằng a chia hết 15 và a chia hết 18.  </vt:lpstr>
      <vt:lpstr>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http://viet4room.com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Manh Cuong</dc:creator>
  <cp:lastModifiedBy>Giam Doc</cp:lastModifiedBy>
  <cp:revision>352</cp:revision>
  <dcterms:created xsi:type="dcterms:W3CDTF">2016-11-26T13:35:55Z</dcterms:created>
  <dcterms:modified xsi:type="dcterms:W3CDTF">2021-09-05T01:33:29Z</dcterms:modified>
</cp:coreProperties>
</file>